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5"/>
  </p:notesMasterIdLst>
  <p:sldIdLst>
    <p:sldId id="431" r:id="rId2"/>
    <p:sldId id="413" r:id="rId3"/>
    <p:sldId id="415" r:id="rId4"/>
    <p:sldId id="416" r:id="rId5"/>
    <p:sldId id="417" r:id="rId6"/>
    <p:sldId id="427" r:id="rId7"/>
    <p:sldId id="418" r:id="rId8"/>
    <p:sldId id="419" r:id="rId9"/>
    <p:sldId id="420" r:id="rId10"/>
    <p:sldId id="421" r:id="rId11"/>
    <p:sldId id="422" r:id="rId12"/>
    <p:sldId id="435" r:id="rId13"/>
    <p:sldId id="426" r:id="rId14"/>
    <p:sldId id="436" r:id="rId15"/>
    <p:sldId id="423" r:id="rId16"/>
    <p:sldId id="433" r:id="rId17"/>
    <p:sldId id="428" r:id="rId18"/>
    <p:sldId id="429" r:id="rId19"/>
    <p:sldId id="430" r:id="rId20"/>
    <p:sldId id="438" r:id="rId21"/>
    <p:sldId id="439" r:id="rId22"/>
    <p:sldId id="440" r:id="rId23"/>
    <p:sldId id="432" r:id="rId24"/>
  </p:sldIdLst>
  <p:sldSz cx="9144000" cy="6858000" type="screen4x3"/>
  <p:notesSz cx="6858000" cy="9144000"/>
  <p:custDataLst>
    <p:tags r:id="rId2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65" autoAdjust="0"/>
    <p:restoredTop sz="88016" autoAdjust="0"/>
  </p:normalViewPr>
  <p:slideViewPr>
    <p:cSldViewPr snapToObjects="1">
      <p:cViewPr varScale="1">
        <p:scale>
          <a:sx n="115" d="100"/>
          <a:sy n="115" d="100"/>
        </p:scale>
        <p:origin x="90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195"/>
    </p:cViewPr>
  </p:sorterViewPr>
  <p:notesViewPr>
    <p:cSldViewPr snapToObjects="1">
      <p:cViewPr varScale="1">
        <p:scale>
          <a:sx n="97" d="100"/>
          <a:sy n="97" d="100"/>
        </p:scale>
        <p:origin x="-270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tags" Target="tags/tag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g>
</file>

<file path=ppt/media/image12.jpeg>
</file>

<file path=ppt/media/image13.jpeg>
</file>

<file path=ppt/media/image14.jpeg>
</file>

<file path=ppt/media/image15.jpeg>
</file>

<file path=ppt/media/image16.jpg>
</file>

<file path=ppt/media/image17.jpg>
</file>

<file path=ppt/media/image18.jp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68818D-B604-0748-BE10-23DF0B723B64}" type="datetimeFigureOut">
              <a:rPr lang="en-US" smtClean="0"/>
              <a:pPr/>
              <a:t>8/23/16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565B0D-BF50-EB4D-B6B2-573992E6AC9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595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F39804E-D0E9-6546-9A02-8BEC5C5E1637}" type="slidenum">
              <a:rPr lang="en-US"/>
              <a:pPr/>
              <a:t>7</a:t>
            </a:fld>
            <a:endParaRPr lang="en-US"/>
          </a:p>
        </p:txBody>
      </p:sp>
      <p:sp>
        <p:nvSpPr>
          <p:cNvPr id="43010" name="Rectangle 102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4588" y="685800"/>
            <a:ext cx="4570412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011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920" y="4343714"/>
            <a:ext cx="5028161" cy="41138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1425" tIns="45713" rIns="91425" bIns="45713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0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E792541-8AAE-0648-9735-B59B5CCE6047}" type="slidenum">
              <a:rPr lang="en-US"/>
              <a:pPr/>
              <a:t>8</a:t>
            </a:fld>
            <a:endParaRPr lang="en-US"/>
          </a:p>
        </p:txBody>
      </p:sp>
      <p:sp>
        <p:nvSpPr>
          <p:cNvPr id="46082" name="Rectangle 2050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4588" y="685800"/>
            <a:ext cx="4570412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Rectangle 205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920" y="4343714"/>
            <a:ext cx="5028161" cy="41138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1425" tIns="45713" rIns="91425" bIns="45713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009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58FCB9-8361-8940-B2DC-0F583887D9D3}" type="slidenum">
              <a:rPr lang="en-US"/>
              <a:pPr/>
              <a:t>9</a:t>
            </a:fld>
            <a:endParaRPr lang="en-US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196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8507A81-38CB-DA49-90F5-5B2CAE5DA7D5}" type="slidenum">
              <a:rPr lang="en-US"/>
              <a:pPr/>
              <a:t>10</a:t>
            </a:fld>
            <a:endParaRPr lang="en-US"/>
          </a:p>
        </p:txBody>
      </p:sp>
      <p:sp>
        <p:nvSpPr>
          <p:cNvPr id="46082" name="Rectangle 2050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4588" y="685800"/>
            <a:ext cx="4570412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Rectangle 205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920" y="4343714"/>
            <a:ext cx="5028161" cy="411386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1425" tIns="45713" rIns="91425" bIns="45713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72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8299019-9DCA-8040-90B8-181A185BDE49}" type="slidenum">
              <a:rPr lang="en-US"/>
              <a:pPr/>
              <a:t>15</a:t>
            </a:fld>
            <a:endParaRPr lang="en-US"/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40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B018DB-B396-4046-B0F6-04A039FFB594}" type="datetime1">
              <a:rPr lang="en-US"/>
              <a:pPr/>
              <a:t>8/23/16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1492A56-911E-4049-93A6-12C906716FE0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FECD1F4-DAD3-440D-B207-44260D29FD59}" type="datetime1">
              <a:rPr lang="en-US"/>
              <a:pPr/>
              <a:t>8/23/16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A6ACAFB-FF4E-456B-A369-260C8A2B493C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A0A7305-ECD4-49E3-9D10-9369C875403D}" type="datetime1">
              <a:rPr lang="en-US"/>
              <a:pPr/>
              <a:t>8/23/16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FBA97F-4CB7-48AC-95D6-28A71EBA7341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Title and 2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997599A-5EDA-4EAA-9B7B-A0802916ECC1}" type="datetime1">
              <a:rPr lang="en-US" smtClean="0">
                <a:ea typeface="ＭＳ Ｐゴシック" pitchFamily="-10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8/23/16</a:t>
            </a:fld>
            <a:endParaRPr lang="en-US" dirty="0" smtClean="0">
              <a:ea typeface="ＭＳ Ｐゴシック" pitchFamily="-109" charset="-128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ea typeface="ＭＳ Ｐゴシック" pitchFamily="-109" charset="-128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1150DF4-C936-4167-ACEE-02D51BF5C6B4}" type="slidenum">
              <a:rPr lang="en-US" smtClean="0">
                <a:ea typeface="ＭＳ Ｐゴシック" pitchFamily="-10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 smtClean="0">
              <a:ea typeface="ＭＳ Ｐゴシック" pitchFamily="-109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997599A-5EDA-4EAA-9B7B-A0802916ECC1}" type="datetime1">
              <a:rPr lang="en-US" smtClean="0">
                <a:ea typeface="ＭＳ Ｐゴシック" pitchFamily="-10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8/23/16</a:t>
            </a:fld>
            <a:endParaRPr lang="en-US" dirty="0" smtClean="0">
              <a:ea typeface="ＭＳ Ｐゴシック" pitchFamily="-109" charset="-128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ea typeface="ＭＳ Ｐゴシック" pitchFamily="-109" charset="-12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1150DF4-C936-4167-ACEE-02D51BF5C6B4}" type="slidenum">
              <a:rPr lang="en-US" smtClean="0">
                <a:ea typeface="ＭＳ Ｐゴシック" pitchFamily="-10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 smtClean="0">
              <a:ea typeface="ＭＳ Ｐゴシック" pitchFamily="-109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19200"/>
            <a:ext cx="4038600" cy="4906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06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1/13/11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Lecture 1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7ACFBF-CE5A-EB4B-905D-46F5F296C13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035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C6599D-8190-4EC2-8404-549DEB290EDE}" type="datetime1">
              <a:rPr lang="en-US"/>
              <a:pPr/>
              <a:t>8/23/16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9AA3EC-6925-4131-A676-93D05FEA4EC7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4D243E-1A76-4C74-A584-E7611115136C}" type="datetime1">
              <a:rPr lang="en-US"/>
              <a:pPr/>
              <a:t>8/23/16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096462-1C03-4323-9BD8-CD98212AE641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0A8CEDA-7CA2-4333-866A-443E57D972F8}" type="datetime1">
              <a:rPr lang="en-US"/>
              <a:pPr/>
              <a:t>8/23/16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A37299-701D-45DA-82F4-BFA3415A6853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5312903-E808-4578-9E60-B3896581DA97}" type="datetime1">
              <a:rPr lang="en-US"/>
              <a:pPr/>
              <a:t>8/23/16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7488AB-A544-4A7D-A465-BECA42C045D7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56AE93-EF71-47E8-AF90-1F8C4187E31B}" type="datetime1">
              <a:rPr lang="en-US"/>
              <a:pPr/>
              <a:t>8/23/16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A1CD7F-D7B5-4D73-876F-BAD6E5A10B9F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1FC8A4D-F088-4192-A38B-73FFC11D5DB4}" type="datetime1">
              <a:rPr lang="en-US"/>
              <a:pPr/>
              <a:t>8/23/16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0945F6-8927-4777-BC59-310C6CDEF200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E1C3A08-8132-44F3-B2F1-7FC49A53DD88}" type="datetime1">
              <a:rPr lang="en-US"/>
              <a:pPr/>
              <a:t>8/23/16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B341E6-BAA2-4C25-8FA1-58A95BAA04AF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0B3BB0-CBE0-4212-ABBE-0D98A22057F5}" type="datetime1">
              <a:rPr lang="en-US"/>
              <a:pPr/>
              <a:t>8/23/16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FF5884-D563-4F2D-B95C-1C6536BD4C81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-109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997599A-5EDA-4EAA-9B7B-A0802916ECC1}" type="datetime1">
              <a:rPr lang="en-US" smtClean="0">
                <a:ea typeface="ＭＳ Ｐゴシック" pitchFamily="-10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8/23/16</a:t>
            </a:fld>
            <a:endParaRPr lang="en-US" dirty="0" smtClean="0">
              <a:ea typeface="ＭＳ Ｐゴシック" pitchFamily="-109" charset="-128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-109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ea typeface="ＭＳ Ｐゴシック" pitchFamily="-109" charset="-12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-109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1150DF4-C936-4167-ACEE-02D51BF5C6B4}" type="slidenum">
              <a:rPr lang="en-US" smtClean="0">
                <a:ea typeface="ＭＳ Ｐゴシック" pitchFamily="-109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 smtClean="0">
              <a:ea typeface="ＭＳ Ｐゴシック" pitchFamily="-109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pitchFamily="-109" charset="-128"/>
          <a:cs typeface="ＭＳ Ｐゴシック" pitchFamily="-109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9" charset="0"/>
          <a:ea typeface="ＭＳ Ｐゴシック" pitchFamily="-109" charset="-128"/>
          <a:cs typeface="ＭＳ Ｐゴシック" pitchFamily="-109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9" charset="0"/>
          <a:ea typeface="ＭＳ Ｐゴシック" pitchFamily="-109" charset="-128"/>
          <a:cs typeface="ＭＳ Ｐゴシック" pitchFamily="-109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9" charset="0"/>
          <a:ea typeface="ＭＳ Ｐゴシック" pitchFamily="-109" charset="-128"/>
          <a:cs typeface="ＭＳ Ｐゴシック" pitchFamily="-109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9" charset="0"/>
          <a:ea typeface="ＭＳ Ｐゴシック" pitchFamily="-109" charset="-128"/>
          <a:cs typeface="ＭＳ Ｐゴシック" pitchFamily="-109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9" charset="0"/>
          <a:ea typeface="ＭＳ Ｐゴシック" pitchFamily="-109" charset="-128"/>
          <a:cs typeface="ＭＳ Ｐゴシック" pitchFamily="-109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9" charset="0"/>
          <a:ea typeface="ＭＳ Ｐゴシック" pitchFamily="-109" charset="-128"/>
          <a:cs typeface="ＭＳ Ｐゴシック" pitchFamily="-109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9" charset="0"/>
          <a:ea typeface="ＭＳ Ｐゴシック" pitchFamily="-109" charset="-128"/>
          <a:cs typeface="ＭＳ Ｐゴシック" pitchFamily="-109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09" charset="0"/>
          <a:ea typeface="ＭＳ Ｐゴシック" pitchFamily="-109" charset="-128"/>
          <a:cs typeface="ＭＳ Ｐゴシック" pitchFamily="-109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pitchFamily="-109" charset="-128"/>
          <a:cs typeface="ＭＳ Ｐゴシック" pitchFamily="-109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pitchFamily="-109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pitchFamily="-109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pitchFamily="-109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pitchFamily="-109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jpeg"/><Relationship Id="rId5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7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aipeng@email.unc.edu" TargetMode="External"/><Relationship Id="rId3" Type="http://schemas.openxmlformats.org/officeDocument/2006/relationships/hyperlink" Target="http://www.unc.edu/~hannig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fivethirtyeight.com/features/the-high-school-football-coach-who-never-punts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fivethirtyeight.com/tag/fivethirtyeight-podcasts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-project.or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://blackboard.unc.edu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Adventures in statistics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715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1/13/11</a:t>
            </a:r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Lecture 1</a:t>
            </a:r>
            <a:endParaRPr lang="en-US"/>
          </a:p>
        </p:txBody>
      </p:sp>
      <p:sp>
        <p:nvSpPr>
          <p:cNvPr id="45063" name="Text Box 7"/>
          <p:cNvSpPr txBox="1">
            <a:spLocks noChangeArrowheads="1"/>
          </p:cNvSpPr>
          <p:nvPr/>
        </p:nvSpPr>
        <p:spPr bwMode="auto">
          <a:xfrm>
            <a:off x="6248400" y="228600"/>
            <a:ext cx="247924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smtClean="0">
                <a:latin typeface="Futura" pitchFamily="-108" charset="0"/>
                <a:ea typeface="ＭＳ Ｐゴシック" pitchFamily="-108" charset="-128"/>
                <a:cs typeface="ＭＳ Ｐゴシック" pitchFamily="-108" charset="-128"/>
              </a:rPr>
              <a:t>Colorado State</a:t>
            </a:r>
            <a:endParaRPr lang="en-US" dirty="0">
              <a:latin typeface="Futura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pic>
        <p:nvPicPr>
          <p:cNvPr id="6" name="Picture 5" descr="images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2743200"/>
            <a:ext cx="2634996" cy="1981200"/>
          </a:xfrm>
          <a:prstGeom prst="rect">
            <a:avLst/>
          </a:prstGeom>
        </p:spPr>
      </p:pic>
      <p:pic>
        <p:nvPicPr>
          <p:cNvPr id="7" name="Picture 6" descr="skiing5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743200"/>
            <a:ext cx="2540000" cy="1905000"/>
          </a:xfrm>
          <a:prstGeom prst="rect">
            <a:avLst/>
          </a:prstGeom>
        </p:spPr>
      </p:pic>
      <p:pic>
        <p:nvPicPr>
          <p:cNvPr id="10" name="Picture 9" descr="front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2743200"/>
            <a:ext cx="2540000" cy="1905000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E8AF2-0991-D244-8E6E-6052C14F35F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6104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Married to </a:t>
            </a:r>
            <a:r>
              <a:rPr lang="en-US" dirty="0" err="1" smtClean="0"/>
              <a:t>Shevaun</a:t>
            </a:r>
            <a:r>
              <a:rPr lang="en-US" dirty="0" smtClean="0"/>
              <a:t> </a:t>
            </a:r>
            <a:r>
              <a:rPr lang="en-US" dirty="0" err="1" smtClean="0"/>
              <a:t>Neupert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1/13/11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Lecture 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98501-3FCD-0D49-802C-84AE578B9F07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Picture 6" descr="150055_473917729480_510449480_5291416_862205_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514600"/>
            <a:ext cx="5215597" cy="346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085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066800"/>
          </a:xfrm>
        </p:spPr>
        <p:txBody>
          <a:bodyPr/>
          <a:lstStyle/>
          <a:p>
            <a:r>
              <a:rPr lang="en-US" altLang="en-US" dirty="0" err="1" smtClean="0"/>
              <a:t>Klára</a:t>
            </a:r>
            <a:r>
              <a:rPr lang="en-US" altLang="en-US" dirty="0" smtClean="0"/>
              <a:t> and Declan</a:t>
            </a:r>
          </a:p>
        </p:txBody>
      </p:sp>
      <p:pic>
        <p:nvPicPr>
          <p:cNvPr id="8196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988" y="685800"/>
            <a:ext cx="2628900" cy="3505200"/>
          </a:xfrm>
        </p:spPr>
      </p:pic>
      <p:pic>
        <p:nvPicPr>
          <p:cNvPr id="8198" name="Picture 6" descr="C:\Users\sdneuper\Dropbox\Camera Uploads\2015-06-08 07.36.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457200"/>
            <a:ext cx="2590800" cy="345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9" name="Picture 7" descr="C:\Users\sdneuper\Dropbox\Camera Uploads\2015-04-13 10.09.09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2214563"/>
            <a:ext cx="2476500" cy="330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00" name="Picture 8" descr="C:\Users\sdneuper\Dropbox\Camera Uploads\2015-05-18 15.48.3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4175" y="4038600"/>
            <a:ext cx="3581400" cy="2686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8489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 </a:t>
            </a:r>
            <a:r>
              <a:rPr lang="en-US" dirty="0" smtClean="0"/>
              <a:t>is 3.5</a:t>
            </a:r>
            <a:endParaRPr lang="en-US" dirty="0"/>
          </a:p>
        </p:txBody>
      </p:sp>
      <p:pic>
        <p:nvPicPr>
          <p:cNvPr id="5" name="Picture 4" descr="grap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619390"/>
            <a:ext cx="2971800" cy="4866323"/>
          </a:xfrm>
          <a:prstGeom prst="rect">
            <a:avLst/>
          </a:prstGeom>
        </p:spPr>
      </p:pic>
      <p:pic>
        <p:nvPicPr>
          <p:cNvPr id="8" name="Content Placeholder 3" descr="1010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219" r="-86219"/>
          <a:stretch>
            <a:fillRect/>
          </a:stretch>
        </p:blipFill>
        <p:spPr>
          <a:xfrm>
            <a:off x="-1295400" y="161939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3171954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</a:t>
            </a:r>
            <a:r>
              <a:rPr lang="en-US" dirty="0" smtClean="0"/>
              <a:t>e </a:t>
            </a:r>
            <a:r>
              <a:rPr lang="en-US" dirty="0" smtClean="0"/>
              <a:t>is 1.5</a:t>
            </a:r>
            <a:endParaRPr lang="en-US" dirty="0"/>
          </a:p>
        </p:txBody>
      </p:sp>
      <p:pic>
        <p:nvPicPr>
          <p:cNvPr id="6" name="Content Placeholder 5" descr="1018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3" b="32299"/>
          <a:stretch/>
        </p:blipFill>
        <p:spPr/>
      </p:pic>
    </p:spTree>
    <p:extLst>
      <p:ext uri="{BB962C8B-B14F-4D97-AF65-F5344CB8AC3E}">
        <p14:creationId xmlns:p14="http://schemas.microsoft.com/office/powerpoint/2010/main" val="1682518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Interests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Mountain biking</a:t>
            </a:r>
          </a:p>
          <a:p>
            <a:r>
              <a:rPr lang="en-US" sz="2400" dirty="0" smtClean="0"/>
              <a:t>Cello</a:t>
            </a:r>
            <a:endParaRPr lang="en-US" sz="2400" dirty="0"/>
          </a:p>
          <a:p>
            <a:r>
              <a:rPr lang="en-US" sz="2400" dirty="0"/>
              <a:t>My church </a:t>
            </a:r>
            <a:r>
              <a:rPr lang="en-US" sz="2400" dirty="0" smtClean="0"/>
              <a:t>(Greenleaf Vineyard)</a:t>
            </a:r>
            <a:endParaRPr lang="en-US" sz="2400" dirty="0"/>
          </a:p>
          <a:p>
            <a:r>
              <a:rPr lang="en-US" sz="2400" dirty="0"/>
              <a:t>Of course</a:t>
            </a:r>
          </a:p>
          <a:p>
            <a:pPr lvl="3"/>
            <a:r>
              <a:rPr lang="en-US" sz="4000" dirty="0"/>
              <a:t>Research</a:t>
            </a:r>
          </a:p>
          <a:p>
            <a:pPr lvl="3"/>
            <a:r>
              <a:rPr lang="en-US" sz="4000" dirty="0"/>
              <a:t>Teaching</a:t>
            </a:r>
          </a:p>
          <a:p>
            <a:pPr lvl="3">
              <a:buFont typeface="Monotype Sorts" charset="2"/>
              <a:buNone/>
            </a:pPr>
            <a:endParaRPr lang="en-US" sz="4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1/13/11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Lecture 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98501-3FCD-0D49-802C-84AE578B9F0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84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Tell me about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are you from?</a:t>
            </a:r>
          </a:p>
          <a:p>
            <a:r>
              <a:rPr lang="en-US" dirty="0" smtClean="0"/>
              <a:t>What made you </a:t>
            </a:r>
            <a:r>
              <a:rPr lang="en-US" smtClean="0"/>
              <a:t>select this FYS?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79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Science of data</a:t>
            </a:r>
          </a:p>
          <a:p>
            <a:pPr lvl="1"/>
            <a:r>
              <a:rPr lang="en-US" dirty="0" smtClean="0"/>
              <a:t>Description of reality</a:t>
            </a:r>
          </a:p>
          <a:p>
            <a:pPr lvl="1"/>
            <a:r>
              <a:rPr lang="en-US" dirty="0" smtClean="0"/>
              <a:t>Prediction of unobserved quantities</a:t>
            </a:r>
          </a:p>
          <a:p>
            <a:pPr lvl="1"/>
            <a:r>
              <a:rPr lang="en-US" dirty="0" smtClean="0"/>
              <a:t>Uncertainty quantification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1289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lot of people do not like statistics</a:t>
            </a:r>
          </a:p>
          <a:p>
            <a:r>
              <a:rPr lang="en-US" dirty="0" smtClean="0"/>
              <a:t>My wife says  I teach statistics</a:t>
            </a:r>
          </a:p>
          <a:p>
            <a:r>
              <a:rPr lang="en-US" dirty="0" smtClean="0"/>
              <a:t>						but is a professor of psychology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296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Brainstorming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do you think statistics shows up in our lives and why?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14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Date Placeholder 3"/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/>
          <a:p>
            <a:r>
              <a:rPr lang="en-US" smtClean="0">
                <a:latin typeface="Arial" pitchFamily="-111" charset="0"/>
                <a:ea typeface="Arial" pitchFamily="-111" charset="0"/>
                <a:cs typeface="Arial" pitchFamily="-111" charset="0"/>
              </a:rPr>
              <a:t>1/13/11</a:t>
            </a:r>
            <a:endParaRPr lang="en-US" dirty="0">
              <a:latin typeface="Arial" pitchFamily="-111" charset="0"/>
              <a:ea typeface="Arial" pitchFamily="-111" charset="0"/>
              <a:cs typeface="Arial" pitchFamily="-111" charset="0"/>
            </a:endParaRPr>
          </a:p>
        </p:txBody>
      </p:sp>
      <p:sp>
        <p:nvSpPr>
          <p:cNvPr id="4099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/>
          <a:p>
            <a:r>
              <a:rPr lang="en-US" smtClean="0">
                <a:latin typeface="Arial" pitchFamily="-111" charset="0"/>
                <a:ea typeface="Arial" pitchFamily="-111" charset="0"/>
                <a:cs typeface="Arial" pitchFamily="-111" charset="0"/>
              </a:rPr>
              <a:t>Lecture 1</a:t>
            </a:r>
            <a:endParaRPr lang="en-US">
              <a:latin typeface="Arial" pitchFamily="-111" charset="0"/>
              <a:ea typeface="Arial" pitchFamily="-111" charset="0"/>
              <a:cs typeface="Arial" pitchFamily="-111" charset="0"/>
            </a:endParaRPr>
          </a:p>
        </p:txBody>
      </p:sp>
      <p:sp>
        <p:nvSpPr>
          <p:cNvPr id="410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2AAB27A-6D36-2A4B-8203-AFEC0787A8BA}" type="slidenum">
              <a:rPr lang="en-US"/>
              <a:pPr/>
              <a:t>2</a:t>
            </a:fld>
            <a:endParaRPr lang="en-US"/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Jan Hannig</a:t>
            </a:r>
            <a:endParaRPr lang="en-US" dirty="0"/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219200"/>
            <a:ext cx="7772400" cy="4953000"/>
          </a:xfrm>
        </p:spPr>
        <p:txBody>
          <a:bodyPr/>
          <a:lstStyle/>
          <a:p>
            <a:pPr eaLnBrk="1" hangingPunct="1"/>
            <a:r>
              <a:rPr lang="en-US" dirty="0" smtClean="0"/>
              <a:t>330 Hanes </a:t>
            </a:r>
            <a:r>
              <a:rPr lang="en-US" dirty="0"/>
              <a:t>Building</a:t>
            </a:r>
            <a:endParaRPr lang="en-US" dirty="0" smtClean="0"/>
          </a:p>
          <a:p>
            <a:pPr eaLnBrk="1" hangingPunct="1"/>
            <a:r>
              <a:rPr lang="en-US" dirty="0" smtClean="0">
                <a:hlinkClick r:id="rId2"/>
              </a:rPr>
              <a:t>jan.hannig@unc</a:t>
            </a:r>
            <a:r>
              <a:rPr lang="en-US" dirty="0">
                <a:hlinkClick r:id="rId2"/>
              </a:rPr>
              <a:t>.edu</a:t>
            </a:r>
            <a:r>
              <a:rPr lang="en-US" dirty="0"/>
              <a:t>, </a:t>
            </a:r>
          </a:p>
          <a:p>
            <a:pPr eaLnBrk="1" hangingPunct="1"/>
            <a:r>
              <a:rPr lang="en-US" dirty="0"/>
              <a:t>(919) 962</a:t>
            </a:r>
            <a:r>
              <a:rPr lang="en-US" dirty="0" smtClean="0"/>
              <a:t>-7511</a:t>
            </a:r>
          </a:p>
          <a:p>
            <a:pPr eaLnBrk="1" hangingPunct="1"/>
            <a:r>
              <a:rPr lang="en-US" dirty="0"/>
              <a:t>Personal webpage</a:t>
            </a:r>
            <a:r>
              <a:rPr lang="en-US" dirty="0" smtClean="0"/>
              <a:t> </a:t>
            </a:r>
            <a:r>
              <a:rPr lang="en-US" dirty="0">
                <a:hlinkClick r:id="rId3"/>
              </a:rPr>
              <a:t>http://www.unc.edu/</a:t>
            </a:r>
            <a:r>
              <a:rPr lang="en-US" dirty="0" smtClean="0">
                <a:hlinkClick r:id="rId3"/>
              </a:rPr>
              <a:t>~hannig</a:t>
            </a:r>
            <a:endParaRPr lang="en-US" dirty="0" smtClean="0"/>
          </a:p>
          <a:p>
            <a:pPr eaLnBrk="1" hangingPunct="1"/>
            <a:r>
              <a:rPr lang="en-US" sz="2400" dirty="0" smtClean="0"/>
              <a:t>Course webpage </a:t>
            </a:r>
            <a:r>
              <a:rPr lang="en-US" sz="2400" dirty="0"/>
              <a:t>http://www.unc.edu/~</a:t>
            </a:r>
            <a:r>
              <a:rPr lang="en-US" sz="2400" dirty="0" smtClean="0"/>
              <a:t>hannig/STOR054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10445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Statistics in sports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http://fivethirtyeight.com/features/the-high-school-football-coach-who-never-punts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729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un with data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Fivethirtyeight.com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Fun Data Podcasts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http://fivethirtyeight.com/tag/fivethirtyeight-podcasts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Any other data sites you like?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79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Due Thursday 9/1</a:t>
            </a:r>
          </a:p>
          <a:p>
            <a:r>
              <a:rPr lang="en-US" dirty="0" smtClean="0"/>
              <a:t>During next week pay attention to ways data and statistics intersect your life. </a:t>
            </a:r>
          </a:p>
          <a:p>
            <a:r>
              <a:rPr lang="en-US" dirty="0" smtClean="0"/>
              <a:t>Write a short report (at most 2 pages) on what you have observed.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589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 requirement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will use program called R</a:t>
            </a:r>
          </a:p>
          <a:p>
            <a:pPr lvl="1"/>
            <a:r>
              <a:rPr lang="en-US" dirty="0" smtClean="0"/>
              <a:t>Download it for free from </a:t>
            </a:r>
            <a:br>
              <a:rPr lang="en-US" dirty="0" smtClean="0"/>
            </a:br>
            <a:r>
              <a:rPr lang="en-US" dirty="0" smtClean="0"/>
              <a:t>       </a:t>
            </a: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://www.r-</a:t>
            </a:r>
            <a:r>
              <a:rPr lang="en-US" dirty="0" smtClean="0">
                <a:hlinkClick r:id="rId2"/>
              </a:rPr>
              <a:t>project.org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Who has done any programing/coding before?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14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Footer Placeholder 5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/>
          <a:p>
            <a:r>
              <a:rPr lang="en-US" smtClean="0">
                <a:latin typeface="Arial" pitchFamily="-111" charset="0"/>
                <a:ea typeface="Arial" pitchFamily="-111" charset="0"/>
                <a:cs typeface="Arial" pitchFamily="-111" charset="0"/>
              </a:rPr>
              <a:t>Lecture 1</a:t>
            </a:r>
            <a:endParaRPr lang="en-US">
              <a:latin typeface="Arial" pitchFamily="-111" charset="0"/>
              <a:ea typeface="Arial" pitchFamily="-111" charset="0"/>
              <a:cs typeface="Arial" pitchFamily="-111" charset="0"/>
            </a:endParaRPr>
          </a:p>
        </p:txBody>
      </p:sp>
      <p:sp>
        <p:nvSpPr>
          <p:cNvPr id="6148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A0AE182-C238-304F-AB65-D87B2C49F920}" type="slidenum">
              <a:rPr lang="en-US"/>
              <a:pPr/>
              <a:t>3</a:t>
            </a:fld>
            <a:endParaRPr lang="en-US"/>
          </a:p>
        </p:txBody>
      </p:sp>
      <p:sp>
        <p:nvSpPr>
          <p:cNvPr id="61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Course Webpage</a:t>
            </a:r>
          </a:p>
        </p:txBody>
      </p:sp>
      <p:sp>
        <p:nvSpPr>
          <p:cNvPr id="615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219200"/>
            <a:ext cx="8001000" cy="4906963"/>
          </a:xfrm>
        </p:spPr>
        <p:txBody>
          <a:bodyPr/>
          <a:lstStyle/>
          <a:p>
            <a:pPr eaLnBrk="1" hangingPunct="1"/>
            <a:r>
              <a:rPr lang="en-US" sz="2800" dirty="0"/>
              <a:t>http://www.unc.edu/~</a:t>
            </a:r>
            <a:r>
              <a:rPr lang="en-US" sz="2800" dirty="0" smtClean="0"/>
              <a:t>hannig/STOR054</a:t>
            </a:r>
            <a:endParaRPr lang="en-US" sz="2800" dirty="0"/>
          </a:p>
          <a:p>
            <a:pPr eaLnBrk="1" hangingPunct="1"/>
            <a:r>
              <a:rPr lang="en-US" sz="2800" dirty="0" err="1" smtClean="0"/>
              <a:t>Sakai@</a:t>
            </a:r>
            <a:r>
              <a:rPr lang="en-US" sz="2800" dirty="0" err="1"/>
              <a:t>UNC</a:t>
            </a:r>
            <a:endParaRPr lang="en-US" sz="2800" dirty="0"/>
          </a:p>
          <a:p>
            <a:pPr lvl="1" eaLnBrk="1" hangingPunct="1"/>
            <a:r>
              <a:rPr lang="en-US" sz="2400" dirty="0">
                <a:hlinkClick r:id="rId2"/>
              </a:rPr>
              <a:t>http:/</a:t>
            </a:r>
            <a:r>
              <a:rPr lang="en-US" sz="2400" dirty="0" smtClean="0">
                <a:hlinkClick r:id="rId2"/>
              </a:rPr>
              <a:t>/sakai.unc.edu</a:t>
            </a:r>
            <a:endParaRPr lang="en-US" sz="2400" dirty="0"/>
          </a:p>
          <a:p>
            <a:pPr lvl="1" eaLnBrk="1" hangingPunct="1"/>
            <a:r>
              <a:rPr lang="en-US" sz="2400" dirty="0"/>
              <a:t>Check grades through </a:t>
            </a:r>
            <a:r>
              <a:rPr lang="en-US" sz="2400" dirty="0" err="1"/>
              <a:t>Gradebook</a:t>
            </a:r>
            <a:endParaRPr lang="en-US" sz="2400" dirty="0"/>
          </a:p>
          <a:p>
            <a:pPr lvl="1" eaLnBrk="1" hangingPunct="1"/>
            <a:r>
              <a:rPr lang="en-US" sz="2400" dirty="0"/>
              <a:t>Make sure you have the correct email address on file to receive email announcements.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1/13/11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838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/>
          <a:p>
            <a:r>
              <a:rPr lang="en-US" smtClean="0">
                <a:latin typeface="Arial" pitchFamily="-111" charset="0"/>
                <a:ea typeface="Arial" pitchFamily="-111" charset="0"/>
                <a:cs typeface="Arial" pitchFamily="-111" charset="0"/>
              </a:rPr>
              <a:t>Lecture 1</a:t>
            </a:r>
            <a:endParaRPr lang="en-US">
              <a:latin typeface="Arial" pitchFamily="-111" charset="0"/>
              <a:ea typeface="Arial" pitchFamily="-111" charset="0"/>
              <a:cs typeface="Arial" pitchFamily="-111" charset="0"/>
            </a:endParaRPr>
          </a:p>
        </p:txBody>
      </p:sp>
      <p:sp>
        <p:nvSpPr>
          <p:cNvPr id="1024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633A8A7-48B8-5749-B842-092CB0DE83AD}" type="slidenum">
              <a:rPr lang="en-US"/>
              <a:pPr/>
              <a:t>4</a:t>
            </a:fld>
            <a:endParaRPr lang="en-US"/>
          </a:p>
        </p:txBody>
      </p:sp>
      <p:sp>
        <p:nvSpPr>
          <p:cNvPr id="102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Strategy </a:t>
            </a:r>
            <a:r>
              <a:rPr lang="en-US" dirty="0"/>
              <a:t>for Success	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143000"/>
            <a:ext cx="8153400" cy="50292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600" dirty="0"/>
              <a:t>Stay active/involved in class. 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200" dirty="0" smtClean="0"/>
              <a:t>Ask questions during class </a:t>
            </a:r>
            <a:br>
              <a:rPr lang="en-US" sz="2200" dirty="0" smtClean="0"/>
            </a:br>
            <a:r>
              <a:rPr lang="en-US" sz="2200" dirty="0" smtClean="0"/>
              <a:t>(especially if you can not understand something).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200" dirty="0" smtClean="0"/>
              <a:t>Do </a:t>
            </a:r>
            <a:r>
              <a:rPr lang="en-US" sz="2200" dirty="0"/>
              <a:t>not feel shy or </a:t>
            </a:r>
            <a:r>
              <a:rPr lang="en-US" sz="2200" dirty="0" smtClean="0"/>
              <a:t>inadequate (you are not the only one …)</a:t>
            </a:r>
            <a:endParaRPr lang="en-US" sz="2200" dirty="0"/>
          </a:p>
          <a:p>
            <a:pPr lvl="1" eaLnBrk="1" hangingPunct="1">
              <a:lnSpc>
                <a:spcPct val="80000"/>
              </a:lnSpc>
            </a:pPr>
            <a:r>
              <a:rPr lang="en-US" sz="2300" dirty="0"/>
              <a:t>Answer questions to help other students if you can.</a:t>
            </a:r>
          </a:p>
          <a:p>
            <a:pPr eaLnBrk="1" hangingPunct="1">
              <a:lnSpc>
                <a:spcPct val="80000"/>
              </a:lnSpc>
            </a:pPr>
            <a:r>
              <a:rPr lang="en-US" sz="2700" dirty="0"/>
              <a:t>Keep pace with the </a:t>
            </a:r>
            <a:r>
              <a:rPr lang="en-US" sz="2700" dirty="0" smtClean="0"/>
              <a:t>discussions, do </a:t>
            </a:r>
            <a:r>
              <a:rPr lang="en-US" sz="2700" dirty="0"/>
              <a:t>homework </a:t>
            </a:r>
            <a:r>
              <a:rPr lang="en-US" sz="2700" dirty="0" smtClean="0"/>
              <a:t>to </a:t>
            </a:r>
            <a:r>
              <a:rPr lang="en-US" sz="2700" dirty="0"/>
              <a:t>help understand the </a:t>
            </a:r>
            <a:r>
              <a:rPr lang="en-US" sz="2700" dirty="0" smtClean="0"/>
              <a:t>materials, do R exercises yourself!.</a:t>
            </a:r>
            <a:endParaRPr lang="en-US" sz="2700" dirty="0"/>
          </a:p>
          <a:p>
            <a:pPr eaLnBrk="1" hangingPunct="1">
              <a:lnSpc>
                <a:spcPct val="80000"/>
              </a:lnSpc>
            </a:pPr>
            <a:r>
              <a:rPr lang="en-US" sz="2700" dirty="0"/>
              <a:t>Make effective use of office </a:t>
            </a:r>
            <a:r>
              <a:rPr lang="en-US" sz="2700" dirty="0" smtClean="0"/>
              <a:t>hours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200" dirty="0" smtClean="0"/>
              <a:t>Help you to answer questions about homework and R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200" dirty="0" smtClean="0"/>
              <a:t>Private </a:t>
            </a:r>
            <a:r>
              <a:rPr lang="en-US" sz="2200" dirty="0"/>
              <a:t>time vs. public time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200" dirty="0"/>
              <a:t>You already paid for this service, so why not use it?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1/13/11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37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1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/>
          <a:p>
            <a:r>
              <a:rPr lang="en-US" smtClean="0">
                <a:latin typeface="Arial" pitchFamily="-111" charset="0"/>
                <a:ea typeface="Arial" pitchFamily="-111" charset="0"/>
                <a:cs typeface="Arial" pitchFamily="-111" charset="0"/>
              </a:rPr>
              <a:t>Lecture 1</a:t>
            </a:r>
            <a:endParaRPr lang="en-US">
              <a:latin typeface="Arial" pitchFamily="-111" charset="0"/>
              <a:ea typeface="Arial" pitchFamily="-111" charset="0"/>
              <a:cs typeface="Arial" pitchFamily="-111" charset="0"/>
            </a:endParaRPr>
          </a:p>
        </p:txBody>
      </p:sp>
      <p:sp>
        <p:nvSpPr>
          <p:cNvPr id="1126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EB869E0-52BA-0248-93AA-B5E0ED78DC9A}" type="slidenum">
              <a:rPr lang="en-US"/>
              <a:pPr/>
              <a:t>5</a:t>
            </a:fld>
            <a:endParaRPr lang="en-US"/>
          </a:p>
        </p:txBody>
      </p:sp>
      <p:sp>
        <p:nvSpPr>
          <p:cNvPr id="112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To Know </a:t>
            </a:r>
            <a:r>
              <a:rPr lang="en-US">
                <a:solidFill>
                  <a:srgbClr val="FF3300"/>
                </a:solidFill>
              </a:rPr>
              <a:t>YOU</a:t>
            </a:r>
            <a:r>
              <a:rPr lang="en-US"/>
              <a:t> Better and Quicker</a:t>
            </a:r>
          </a:p>
        </p:txBody>
      </p:sp>
      <p:sp>
        <p:nvSpPr>
          <p:cNvPr id="112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295400"/>
            <a:ext cx="7772400" cy="45720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400" dirty="0"/>
              <a:t>Talk with me before or after class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Concerns about this “mathematics” class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Suggestions to improve the lectures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1800" dirty="0"/>
              <a:t>Things you like and dislike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/>
              <a:t>Come to my office (during office hours or not)</a:t>
            </a:r>
            <a:endParaRPr lang="en-US" sz="2400" dirty="0" smtClean="0"/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solidFill>
                  <a:srgbClr val="FF3300"/>
                </a:solidFill>
              </a:rPr>
              <a:t>Hanes 330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/>
              <a:t>M 2:30-3:30PM  W </a:t>
            </a:r>
            <a:r>
              <a:rPr lang="en-US" sz="2000" dirty="0" smtClean="0"/>
              <a:t>11</a:t>
            </a:r>
            <a:r>
              <a:rPr lang="en-US" sz="2000" dirty="0" smtClean="0"/>
              <a:t>:00 </a:t>
            </a:r>
            <a:r>
              <a:rPr lang="en-US" sz="2000" dirty="0" smtClean="0"/>
              <a:t>– </a:t>
            </a:r>
            <a:r>
              <a:rPr lang="en-US" sz="2000" dirty="0" smtClean="0"/>
              <a:t>12</a:t>
            </a:r>
            <a:r>
              <a:rPr lang="en-US" sz="2000" dirty="0" smtClean="0"/>
              <a:t>:00noon</a:t>
            </a:r>
            <a:endParaRPr lang="en-US" sz="2000" dirty="0" smtClean="0"/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/>
              <a:t>Office </a:t>
            </a:r>
            <a:r>
              <a:rPr lang="en-US" sz="2000" dirty="0"/>
              <a:t>hours: open-door, no appointments needed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/>
              <a:t>Call </a:t>
            </a:r>
            <a:r>
              <a:rPr lang="en-US" sz="2400" dirty="0" smtClean="0"/>
              <a:t>(919.</a:t>
            </a:r>
            <a:r>
              <a:rPr lang="en-US" sz="2400" dirty="0" smtClean="0">
                <a:solidFill>
                  <a:srgbClr val="FF3300"/>
                </a:solidFill>
              </a:rPr>
              <a:t>962.7511</a:t>
            </a:r>
            <a:r>
              <a:rPr lang="en-US" sz="2400" dirty="0" smtClean="0"/>
              <a:t>) </a:t>
            </a:r>
            <a:endParaRPr lang="en-US" sz="2400" dirty="0"/>
          </a:p>
          <a:p>
            <a:pPr eaLnBrk="1" hangingPunct="1">
              <a:lnSpc>
                <a:spcPct val="80000"/>
              </a:lnSpc>
            </a:pPr>
            <a:r>
              <a:rPr lang="en-US" sz="2400" dirty="0"/>
              <a:t>Email </a:t>
            </a:r>
            <a:r>
              <a:rPr lang="en-US" sz="2400" dirty="0" smtClean="0"/>
              <a:t>(</a:t>
            </a:r>
            <a:r>
              <a:rPr lang="en-US" sz="2400" dirty="0" err="1" smtClean="0">
                <a:solidFill>
                  <a:srgbClr val="FF3300"/>
                </a:solidFill>
              </a:rPr>
              <a:t>jan.hannig@unc</a:t>
            </a:r>
            <a:r>
              <a:rPr lang="en-US" sz="2400" dirty="0" err="1">
                <a:solidFill>
                  <a:srgbClr val="FF3300"/>
                </a:solidFill>
              </a:rPr>
              <a:t>.edu</a:t>
            </a:r>
            <a:r>
              <a:rPr lang="en-US" sz="2400" dirty="0"/>
              <a:t>).</a:t>
            </a:r>
            <a:r>
              <a:rPr lang="en-US" sz="2400" dirty="0" smtClean="0"/>
              <a:t> 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 smtClean="0"/>
              <a:t>Sakai Discussions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/>
              <a:t>Ask and answer questions in class</a:t>
            </a:r>
            <a:r>
              <a:rPr lang="en-US" sz="2400" dirty="0" smtClean="0"/>
              <a:t>.</a:t>
            </a:r>
          </a:p>
          <a:p>
            <a:pPr eaLnBrk="1" hangingPunct="1">
              <a:lnSpc>
                <a:spcPct val="80000"/>
              </a:lnSpc>
            </a:pPr>
            <a:endParaRPr lang="en-US" sz="2400" dirty="0"/>
          </a:p>
          <a:p>
            <a:pPr marL="0" indent="0" eaLnBrk="1" hangingPunct="1">
              <a:lnSpc>
                <a:spcPct val="80000"/>
              </a:lnSpc>
              <a:buNone/>
            </a:pPr>
            <a:endParaRPr lang="en-US" sz="240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1/13/11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89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am I from?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you venture a guess?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24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1/13/11</a:t>
            </a:r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Lecture 1</a:t>
            </a:r>
            <a:endParaRPr lang="en-US"/>
          </a:p>
        </p:txBody>
      </p:sp>
      <p:pic>
        <p:nvPicPr>
          <p:cNvPr id="41986" name="Picture 2" descr="Accession2004MapS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4876800" cy="4373563"/>
          </a:xfrm>
          <a:prstGeom prst="rect">
            <a:avLst/>
          </a:prstGeom>
          <a:noFill/>
        </p:spPr>
      </p:pic>
      <p:pic>
        <p:nvPicPr>
          <p:cNvPr id="41987" name="Picture 3" descr="ez-map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886200" y="2971800"/>
            <a:ext cx="3621088" cy="3886200"/>
          </a:xfrm>
          <a:prstGeom prst="rect">
            <a:avLst/>
          </a:prstGeom>
          <a:noFill/>
        </p:spPr>
      </p:pic>
      <p:sp>
        <p:nvSpPr>
          <p:cNvPr id="41988" name="Text Box 4"/>
          <p:cNvSpPr txBox="1">
            <a:spLocks noChangeArrowheads="1"/>
          </p:cNvSpPr>
          <p:nvPr/>
        </p:nvSpPr>
        <p:spPr bwMode="auto">
          <a:xfrm>
            <a:off x="5300663" y="1860550"/>
            <a:ext cx="2319337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endParaRPr lang="en-US">
              <a:latin typeface="Futura" charset="0"/>
              <a:ea typeface="ＭＳ Ｐゴシック" charset="-128"/>
              <a:cs typeface="ＭＳ Ｐゴシック" charset="-128"/>
            </a:endParaRPr>
          </a:p>
          <a:p>
            <a:pPr eaLnBrk="0" hangingPunct="0"/>
            <a:r>
              <a:rPr lang="en-US">
                <a:latin typeface="Futura" charset="0"/>
                <a:ea typeface="ＭＳ Ｐゴシック" charset="-128"/>
                <a:cs typeface="ＭＳ Ｐゴシック" charset="-128"/>
              </a:rPr>
              <a:t>Czech Republic</a:t>
            </a:r>
          </a:p>
        </p:txBody>
      </p:sp>
      <p:sp>
        <p:nvSpPr>
          <p:cNvPr id="41989" name="Rectangle 5"/>
          <p:cNvSpPr>
            <a:spLocks noChangeArrowheads="1"/>
          </p:cNvSpPr>
          <p:nvPr/>
        </p:nvSpPr>
        <p:spPr bwMode="auto">
          <a:xfrm>
            <a:off x="8112125" y="596582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endParaRPr lang="en-US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E8AF2-0991-D244-8E6E-6052C14F35F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5923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1/13/11</a:t>
            </a:r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Lecture 1</a:t>
            </a:r>
            <a:endParaRPr lang="en-US"/>
          </a:p>
        </p:txBody>
      </p:sp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52400" y="1828800"/>
            <a:ext cx="8763000" cy="3200400"/>
            <a:chOff x="0" y="528"/>
            <a:chExt cx="5712" cy="1440"/>
          </a:xfrm>
        </p:grpSpPr>
        <p:pic>
          <p:nvPicPr>
            <p:cNvPr id="45059" name="Picture 3" descr="4139-02"/>
            <p:cNvPicPr>
              <a:picLocks noChangeAspect="1" noChangeArrowheads="1"/>
            </p:cNvPicPr>
            <p:nvPr/>
          </p:nvPicPr>
          <p:blipFill>
            <a:blip r:embed="rId3"/>
            <a:srcRect l="3448" b="4401"/>
            <a:stretch>
              <a:fillRect/>
            </a:stretch>
          </p:blipFill>
          <p:spPr bwMode="auto">
            <a:xfrm>
              <a:off x="1920" y="528"/>
              <a:ext cx="1872" cy="1437"/>
            </a:xfrm>
            <a:prstGeom prst="rect">
              <a:avLst/>
            </a:prstGeom>
            <a:noFill/>
          </p:spPr>
        </p:pic>
        <p:pic>
          <p:nvPicPr>
            <p:cNvPr id="45060" name="Picture 4" descr="hradcany2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0" y="528"/>
              <a:ext cx="1920" cy="1440"/>
            </a:xfrm>
            <a:prstGeom prst="rect">
              <a:avLst/>
            </a:prstGeom>
            <a:noFill/>
          </p:spPr>
        </p:pic>
        <p:pic>
          <p:nvPicPr>
            <p:cNvPr id="45061" name="Picture 5" descr="Praha vanalinnas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3792" y="528"/>
              <a:ext cx="1920" cy="1439"/>
            </a:xfrm>
            <a:prstGeom prst="rect">
              <a:avLst/>
            </a:prstGeom>
            <a:noFill/>
          </p:spPr>
        </p:pic>
      </p:grpSp>
      <p:sp>
        <p:nvSpPr>
          <p:cNvPr id="45063" name="Text Box 7"/>
          <p:cNvSpPr txBox="1">
            <a:spLocks noChangeArrowheads="1"/>
          </p:cNvSpPr>
          <p:nvPr/>
        </p:nvSpPr>
        <p:spPr bwMode="auto">
          <a:xfrm>
            <a:off x="7524750" y="228600"/>
            <a:ext cx="11620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Futura" charset="0"/>
                <a:ea typeface="ＭＳ Ｐゴシック" charset="-128"/>
                <a:cs typeface="ＭＳ Ｐゴシック" charset="-128"/>
              </a:rPr>
              <a:t>Prague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E8AF2-0991-D244-8E6E-6052C14F35F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58528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MSU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000" y="1600200"/>
            <a:ext cx="3514725" cy="4094163"/>
          </a:xfrm>
          <a:prstGeom prst="rect">
            <a:avLst/>
          </a:prstGeom>
          <a:noFill/>
        </p:spPr>
      </p:pic>
      <p:pic>
        <p:nvPicPr>
          <p:cNvPr id="3076" name="Picture 4" descr="MSU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962400" y="2057400"/>
            <a:ext cx="4914900" cy="3297238"/>
          </a:xfrm>
          <a:prstGeom prst="rect">
            <a:avLst/>
          </a:prstGeom>
          <a:noFill/>
        </p:spPr>
      </p:pic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6629400" y="381000"/>
            <a:ext cx="222368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smtClean="0">
                <a:latin typeface="Futura" charset="0"/>
                <a:ea typeface="ＭＳ Ｐゴシック" charset="-128"/>
                <a:cs typeface="ＭＳ Ｐゴシック" charset="-128"/>
              </a:rPr>
              <a:t>Michigan State</a:t>
            </a:r>
            <a:endParaRPr lang="en-US" dirty="0">
              <a:latin typeface="Futura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1/13/11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51676-D655-A042-A443-F5C637FDC32D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Lecture 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XPANDSHOWBAR" val="True"/>
  <p:tag name="BULLETTYPE" val="3"/>
  <p:tag name="RESPCOUNTERSTYLE" val="-1"/>
  <p:tag name="INPUTSOURCE" val="1"/>
  <p:tag name="BACKUPMAINTENANCE" val="7"/>
  <p:tag name="ROTATIONINTERVAL" val="2"/>
  <p:tag name="RACERSMAXDISPLAYED" val="5"/>
  <p:tag name="TEAMSINLEADERBOARD" val="5"/>
  <p:tag name="BUBBLEVALUEFORMAT" val="0.0"/>
  <p:tag name="CUSTOMCELLFORECOLOR" val="-16777216"/>
  <p:tag name="CUSTOMCELLBACKCOLOR4" val="-8355712"/>
  <p:tag name="DISPLAYDEVICEID" val="True"/>
  <p:tag name="GRIDSIZE" val="{Width=800, Height=600}"/>
  <p:tag name="CHARTLABELS" val="1"/>
  <p:tag name="PARTLISTDEFAULT" val="1"/>
  <p:tag name="INCORRECTPOINTVALUE" val="0"/>
  <p:tag name="AUTOADJUSTPARTRANGE" val="True"/>
  <p:tag name="FIBNUMRESULTS" val="5"/>
  <p:tag name="PRRESPONSE2" val="9"/>
  <p:tag name="PRRESPONSE6" val="5"/>
  <p:tag name="PRRESPONSE10" val="1"/>
  <p:tag name="POWERPOINTVERSION" val="12.0"/>
  <p:tag name="CSVFORMAT" val="0"/>
  <p:tag name="RESPCOUNTERFORMAT" val="0"/>
  <p:tag name="ALLOWDUPLICATES" val="False"/>
  <p:tag name="REVIEWONLY" val="False"/>
  <p:tag name="RACEANIMATIONSPEED" val="3"/>
  <p:tag name="BUBBLENAMEVISIBLE" val="True"/>
  <p:tag name="CUSTOMGRIDBACKCOLOR" val="-722948"/>
  <p:tag name="USESCHEMECOLORS" val="True"/>
  <p:tag name="GRIDROTATIONINTERVAL" val="2"/>
  <p:tag name="CHARTCOLORS" val="0"/>
  <p:tag name="INCLUDEPPT" val="True"/>
  <p:tag name="REALTIMEBACKUPPATH" val="(None)"/>
  <p:tag name="FIBDISPLAYRESULTS" val="True"/>
  <p:tag name="PRRESPONSE3" val="8"/>
  <p:tag name="PRRESPONSE8" val="3"/>
  <p:tag name="TPVERSION" val="2008"/>
  <p:tag name="ANSWERNOWSTYLE" val="-1"/>
  <p:tag name="COUNTDOWNSECONDS" val="10"/>
  <p:tag name="AUTOADVANCE" val="False"/>
  <p:tag name="SKIPREMAININGRACESLIDES" val="True"/>
  <p:tag name="BUBBLEGROUPING" val="3"/>
  <p:tag name="CUSTOMCELLBACKCOLOR3" val="-268652"/>
  <p:tag name="AUTOSIZEGRID" val="True"/>
  <p:tag name="INCLUDENONRESPONDERS" val="False"/>
  <p:tag name="REALTIMEBACKUP" val="False"/>
  <p:tag name="FIBINCLUDEOTHER" val="True"/>
  <p:tag name="PRRESPONSE5" val="6"/>
  <p:tag name="ALWAYSOPENPOLL" val="False"/>
  <p:tag name="ANSWERNOWTEXT" val="Answer Now"/>
  <p:tag name="BACKUPSESSIONS" val="True"/>
  <p:tag name="RACEENDPOINTS" val="100"/>
  <p:tag name="DEFAULTNUMTEAMS" val="5"/>
  <p:tag name="DISPLAYDEVICENUMBER" val="True"/>
  <p:tag name="RESETCHARTS" val="True"/>
  <p:tag name="ZEROBASED" val="False"/>
  <p:tag name="PRRESPONSE1" val="10"/>
  <p:tag name="SHOWFLASHWARNING" val="True"/>
  <p:tag name="COUNTDOWNSTYLE" val="-1"/>
  <p:tag name="AUTOUPDATEALIASES" val="True"/>
  <p:tag name="BUBBLESIZEVISIBLE" val="True"/>
  <p:tag name="GRIDOPACITY" val="90"/>
  <p:tag name="ALLOWUSERFEEDBACK" val="True"/>
  <p:tag name="FIBDISPLAYKEYWORDS" val="True"/>
  <p:tag name="SHOWBARVISIBLE" val="True"/>
  <p:tag name="NUMRESPONSES" val="1"/>
  <p:tag name="MAXRESPONDERS" val="5"/>
  <p:tag name="GRIDPOSITION" val="1"/>
  <p:tag name="CHARTSCALE" val="True"/>
  <p:tag name="PRRESPONSE9" val="2"/>
  <p:tag name="CHARTVALUEFORMAT" val="0%"/>
  <p:tag name="CUSTOMCELLBACKCOLOR2" val="-13395457"/>
  <p:tag name="CORRECTPOINTVALUE" val="1"/>
  <p:tag name="USESECONDARYMONITOR" val="True"/>
  <p:tag name="PARTICIPANTSINLEADERBOARD" val="5"/>
  <p:tag name="MULTIRESPDIVISOR" val="1"/>
  <p:tag name="SAVECSVWITHSESSION" val="True"/>
  <p:tag name="DISPLAYNAME" val="True"/>
  <p:tag name="PRRESPONSE7" val="4"/>
  <p:tag name="POLLINGCYCLE" val="2"/>
  <p:tag name="STDCHART" val="1"/>
  <p:tag name="RESPTABLESTYLE" val="-1"/>
  <p:tag name="CUSTOMCELLBACKCOLOR1" val="-657956"/>
  <p:tag name="PRRESPONSE4" val="7"/>
  <p:tag name="ADVANCEDSETTINGSVIEW" val="True"/>
  <p:tag name="DELIMITERS" val="3.1"/>
  <p:tag name="INCLUDESESSION" val="True"/>
</p:tagLst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367</Words>
  <Application>Microsoft Macintosh PowerPoint</Application>
  <PresentationFormat>On-screen Show (4:3)</PresentationFormat>
  <Paragraphs>120</Paragraphs>
  <Slides>23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Futura</vt:lpstr>
      <vt:lpstr>Monotype Sorts</vt:lpstr>
      <vt:lpstr>ＭＳ Ｐゴシック</vt:lpstr>
      <vt:lpstr>Arial</vt:lpstr>
      <vt:lpstr>2_Office Theme</vt:lpstr>
      <vt:lpstr>Lecture 1</vt:lpstr>
      <vt:lpstr>Jan Hannig</vt:lpstr>
      <vt:lpstr>Course Webpage</vt:lpstr>
      <vt:lpstr>Strategy for Success </vt:lpstr>
      <vt:lpstr>To Know YOU Better and Quicker</vt:lpstr>
      <vt:lpstr>Where am I from?</vt:lpstr>
      <vt:lpstr>PowerPoint Presentation</vt:lpstr>
      <vt:lpstr>PowerPoint Presentation</vt:lpstr>
      <vt:lpstr>PowerPoint Presentation</vt:lpstr>
      <vt:lpstr>PowerPoint Presentation</vt:lpstr>
      <vt:lpstr>Married to Shevaun Neupert</vt:lpstr>
      <vt:lpstr>Klára and Declan</vt:lpstr>
      <vt:lpstr>She is 3.5</vt:lpstr>
      <vt:lpstr>He is 1.5</vt:lpstr>
      <vt:lpstr>Interests</vt:lpstr>
      <vt:lpstr>Tell me about you</vt:lpstr>
      <vt:lpstr>Statistics</vt:lpstr>
      <vt:lpstr>Perception</vt:lpstr>
      <vt:lpstr>Brainstorming</vt:lpstr>
      <vt:lpstr>Statistics in sports</vt:lpstr>
      <vt:lpstr>Fun with data </vt:lpstr>
      <vt:lpstr>Homework</vt:lpstr>
      <vt:lpstr>R requirement</vt:lpstr>
    </vt:vector>
  </TitlesOfParts>
  <Company>UNC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 155, Section 3 Spring 2009</dc:title>
  <dc:creator>Douglas Kelly</dc:creator>
  <cp:lastModifiedBy>Jan Hannig</cp:lastModifiedBy>
  <cp:revision>143</cp:revision>
  <dcterms:created xsi:type="dcterms:W3CDTF">2009-01-12T15:12:28Z</dcterms:created>
  <dcterms:modified xsi:type="dcterms:W3CDTF">2016-08-23T15:19:36Z</dcterms:modified>
</cp:coreProperties>
</file>

<file path=docProps/thumbnail.jpeg>
</file>